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"/>
  </p:notesMasterIdLst>
  <p:sldIdLst>
    <p:sldId id="257" r:id="rId2"/>
    <p:sldId id="258" r:id="rId3"/>
    <p:sldId id="261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308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50ABBE-D1A8-49B7-9739-831138E032E6}" type="datetimeFigureOut">
              <a:rPr lang="de-DE" smtClean="0"/>
              <a:t>20.03.2023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770962-521C-449C-AE4C-5D8F15706B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7820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28.03.2022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Fachvorstellung WiPo projektorientiert (Herr Götzinger/Gt: christian.goetzinger@ohg-monheim.eu)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F87B2-4333-47DE-852B-1FA9961328CA}" type="slidenum">
              <a:rPr lang="de-DE" smtClean="0"/>
              <a:t>‹Nr.›</a:t>
            </a:fld>
            <a:endParaRPr lang="de-D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5097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28.03.2022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Fachvorstellung WiPo projektorientiert (Herr Götzinger/Gt: christian.goetzinger@ohg-monheim.eu)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F87B2-4333-47DE-852B-1FA9961328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6389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28.03.2022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Fachvorstellung WiPo projektorientiert (Herr Götzinger/Gt: christian.goetzinger@ohg-monheim.eu)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F87B2-4333-47DE-852B-1FA9961328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9439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28.03.2022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de-DE" dirty="0"/>
              <a:t>Fachvorstellung </a:t>
            </a:r>
            <a:r>
              <a:rPr lang="de-DE" dirty="0" err="1"/>
              <a:t>WiPo</a:t>
            </a:r>
            <a:r>
              <a:rPr lang="de-DE" dirty="0"/>
              <a:t> projektorientiert (Herr Götzinger/</a:t>
            </a:r>
            <a:r>
              <a:rPr lang="de-DE" dirty="0" err="1"/>
              <a:t>Gt</a:t>
            </a:r>
            <a:r>
              <a:rPr lang="de-DE" dirty="0"/>
              <a:t>: christian.goetzinger@ohg-monheim.eu)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F87B2-4333-47DE-852B-1FA9961328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296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28.03.2022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Fachvorstellung WiPo projektorientiert (Herr Götzinger/Gt: christian.goetzinger@ohg-monheim.eu)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F87B2-4333-47DE-852B-1FA9961328CA}" type="slidenum">
              <a:rPr lang="de-DE" smtClean="0"/>
              <a:t>‹Nr.›</a:t>
            </a:fld>
            <a:endParaRPr lang="de-D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8609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28.03.2022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Fachvorstellung WiPo projektorientiert (Herr Götzinger/Gt: christian.goetzinger@ohg-monheim.eu)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F87B2-4333-47DE-852B-1FA9961328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0132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28.03.2022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Fachvorstellung WiPo projektorientiert (Herr Götzinger/Gt: christian.goetzinger@ohg-monheim.eu)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F87B2-4333-47DE-852B-1FA9961328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4228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28.03.2022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Fachvorstellung WiPo projektorientiert (Herr Götzinger/Gt: christian.goetzinger@ohg-monheim.eu)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F87B2-4333-47DE-852B-1FA9961328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0517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28.03.2022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DE"/>
              <a:t>Fachvorstellung WiPo projektorientiert (Herr Götzinger/Gt: christian.goetzinger@ohg-monheim.eu)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F87B2-4333-47DE-852B-1FA9961328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6365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de-DE"/>
              <a:t>28.03.2022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Fachvorstellung WiPo projektorientiert (Herr Götzinger/Gt: christian.goetzinger@ohg-monheim.eu)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6F87B2-4333-47DE-852B-1FA9961328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4714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28.03.2022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Fachvorstellung WiPo projektorientiert (Herr Götzinger/Gt: christian.goetzinger@ohg-monheim.eu)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F87B2-4333-47DE-852B-1FA9961328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4841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787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de-DE"/>
              <a:t>28.03.2022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de-DE"/>
              <a:t>Fachvorstellung WiPo projektorientiert (Herr Götzinger/Gt: christian.goetzinger@ohg-monheim.eu)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C6F87B2-4333-47DE-852B-1FA9961328CA}" type="slidenum">
              <a:rPr lang="de-DE" smtClean="0"/>
              <a:t>‹Nr.›</a:t>
            </a:fld>
            <a:endParaRPr lang="de-DE"/>
          </a:p>
        </p:txBody>
      </p:sp>
      <p:cxnSp>
        <p:nvCxnSpPr>
          <p:cNvPr id="10" name="Straight Connector 9"/>
          <p:cNvCxnSpPr/>
          <p:nvPr/>
        </p:nvCxnSpPr>
        <p:spPr>
          <a:xfrm>
            <a:off x="1188720" y="1065320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5938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christian.goetzinger@ohg-monheim.eu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029252-9918-476E-BEA8-EF4C6124D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de-DE" b="1" dirty="0"/>
            </a:br>
            <a:r>
              <a:rPr lang="de-DE" b="1" dirty="0" err="1"/>
              <a:t>WiPo</a:t>
            </a:r>
            <a:r>
              <a:rPr lang="de-DE" b="1" dirty="0"/>
              <a:t> (Wirtschaft-Politik) </a:t>
            </a:r>
            <a:r>
              <a:rPr lang="de-DE" b="1" i="1" dirty="0"/>
              <a:t>projektorientiert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B76EA0B-45AB-4586-AB6B-32454399C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625" y="1447267"/>
            <a:ext cx="7866263" cy="4608465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de-DE" sz="2400" b="1" dirty="0"/>
              <a:t>Erweiterung des Angebots der Fachschaft Wirtschaft-Politik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de-DE" sz="2000" dirty="0"/>
              <a:t>Unterricht in Sek I ansonsten (fast) nur einstündig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de-DE" sz="2000" dirty="0"/>
              <a:t>Differenzierungskurs bietet wichtigen Freiraum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de-DE" sz="2000" dirty="0"/>
              <a:t>Zielsetzung: Weg zum </a:t>
            </a:r>
            <a:r>
              <a:rPr lang="de-DE" sz="2000" u="sng" dirty="0"/>
              <a:t>mündigen</a:t>
            </a:r>
            <a:r>
              <a:rPr lang="de-DE" sz="2000" dirty="0"/>
              <a:t> Bürger…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de-DE" sz="2000" dirty="0"/>
              <a:t>…aber auch: wirtschaftliches Denken (privat/beruflich); Demokratieverständnis; methodische Fähigkeiten </a:t>
            </a:r>
            <a:r>
              <a:rPr lang="de-DE" sz="2000" dirty="0" err="1"/>
              <a:t>uvm</a:t>
            </a:r>
            <a:r>
              <a:rPr lang="de-DE" sz="2000" dirty="0"/>
              <a:t>.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de-DE" sz="2400" b="1" dirty="0"/>
              <a:t>projektbezogenes Arbeiten im Vordergrund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de-DE" sz="2200" dirty="0"/>
              <a:t>Verschiedene Lernwege/Interessen werden angesprochen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de-DE" sz="2400" b="1" dirty="0"/>
              <a:t>Aktualitäts- und Schülerorientierung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de-DE" sz="2000" b="1" dirty="0"/>
              <a:t> </a:t>
            </a:r>
            <a:r>
              <a:rPr lang="de-DE" sz="2000" dirty="0"/>
              <a:t>Organisation der Juniorwahl bei Bundes- oder Landtagswahl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de-DE" sz="2000" dirty="0"/>
              <a:t> Aktualisierte Schwerpunktsetzungen bei den Themen im Lehrplan,</a:t>
            </a:r>
          </a:p>
          <a:p>
            <a:pPr marL="201168" lvl="1" indent="0">
              <a:spcAft>
                <a:spcPts val="600"/>
              </a:spcAft>
              <a:buNone/>
            </a:pPr>
            <a:r>
              <a:rPr lang="de-DE" dirty="0"/>
              <a:t>z.B. russische vs. westliche Berichterstattung bei UV8 „Meinungsmache“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103227B-E83B-415B-AFBA-1D32748B4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28.03.2022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E392A63-0B00-45D2-A46A-2508257E5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Fachvorstellung WiPo projektorientiert (Herr Götzinger/Gt: christian.goetzinger@ohg-monheim.eu)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A316322-4176-4D1D-A85C-40986A096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F87B2-4333-47DE-852B-1FA9961328CA}" type="slidenum">
              <a:rPr lang="de-DE" smtClean="0"/>
              <a:t>1</a:t>
            </a:fld>
            <a:endParaRPr lang="de-DE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C289041F-2B7F-4060-BFA0-2355A9168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989" y="4145883"/>
            <a:ext cx="3077386" cy="205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Europäischer Wettbewerb – grenzenlos!“ | Ausstellung von Schülerarbeiten  aus Bayern und Tschechien | Europäischer Wettbewerb">
            <a:extLst>
              <a:ext uri="{FF2B5EF4-FFF2-40B4-BE49-F238E27FC236}">
                <a16:creationId xmlns:a16="http://schemas.microsoft.com/office/drawing/2014/main" id="{B6D9A5BF-A6DF-4591-AEA8-6554670FE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095" y="2490401"/>
            <a:ext cx="2239298" cy="155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Das Fach Sozialwissenschaften gemäß Lehrplan - Politik/Sozialwissenschaften  - Unterricht - Die Fächer am THEO - Leben und Lernen - Gymnasium  Theodorianum Paderborn">
            <a:extLst>
              <a:ext uri="{FF2B5EF4-FFF2-40B4-BE49-F238E27FC236}">
                <a16:creationId xmlns:a16="http://schemas.microsoft.com/office/drawing/2014/main" id="{338B1D17-4105-4682-B7C3-0DFDAEF97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9009" y="1260630"/>
            <a:ext cx="2287440" cy="152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54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0370D2-3608-4666-A988-D7FE1B287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/>
              <a:t>UV1: Aktien, Bitcoin oder lieber Sneaker?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C6A8357-628C-482A-81CF-613AA4816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28.03.2022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747C0C1-2FB2-4287-8BF7-1726B42B4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Fachvorstellung WiPo projektorientiert (Herr Götzinger/Gt: christian.goetzinger@ohg-monheim.eu)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355AD1-9A56-4A8E-A46D-4507ED3F0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F87B2-4333-47DE-852B-1FA9961328CA}" type="slidenum">
              <a:rPr lang="de-DE" smtClean="0"/>
              <a:t>2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D1A6A18-A69B-488E-8A96-81EA42C086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222" y="2825571"/>
            <a:ext cx="2379799" cy="158653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114C85B6-04D1-449F-A7BD-F93D83B92F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222" y="4498576"/>
            <a:ext cx="2379799" cy="1784849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24D19955-90CE-4A81-84D5-3BB219341A3B}"/>
              </a:ext>
            </a:extLst>
          </p:cNvPr>
          <p:cNvSpPr txBox="1"/>
          <p:nvPr/>
        </p:nvSpPr>
        <p:spPr>
          <a:xfrm>
            <a:off x="243430" y="1237408"/>
            <a:ext cx="518425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b="1" dirty="0"/>
              <a:t>Risiken und Chancen unterschiedlicher Anlagenformen zur Vermögensbildung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b="1" dirty="0"/>
              <a:t>Börsenwissen, Grundwissen betriebswirtschaftliche Kennzahlen </a:t>
            </a:r>
            <a:r>
              <a:rPr lang="de-DE" b="1" dirty="0" err="1"/>
              <a:t>uvm</a:t>
            </a:r>
            <a:r>
              <a:rPr lang="de-DE" b="1" dirty="0"/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b="1" dirty="0"/>
              <a:t>Praxisorientiert: Teilnahme am „Planspiel Börse“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b="1" dirty="0"/>
              <a:t>Das OHG gewinnt jährlich zahlreiche Preise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b="1" dirty="0"/>
              <a:t>Weiterführend: Gründung Schülerfirma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de-DE" b="1" dirty="0"/>
              <a:t>Waren/Dienstleistungen entwickeln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de-DE" b="1" dirty="0"/>
              <a:t>wirtschaftlich tätig sein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de-DE" b="1" dirty="0"/>
              <a:t>Aufbau/Aufgaben Startup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de-DE" b="1" dirty="0"/>
              <a:t>vielseitige Möglichkeiten,</a:t>
            </a:r>
          </a:p>
          <a:p>
            <a:pPr lvl="1"/>
            <a:r>
              <a:rPr lang="de-DE" b="1" dirty="0"/>
              <a:t>      z. B. durch angeschaffte 3D-Drucker</a:t>
            </a:r>
          </a:p>
          <a:p>
            <a:r>
              <a:rPr lang="de-DE" b="1" dirty="0"/>
              <a:t>	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2276B87-7344-491C-8855-CF1231399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317" y="1321404"/>
            <a:ext cx="2530657" cy="139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CD9988E-B087-D3B9-384D-AE1549FA2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223" y="1151792"/>
            <a:ext cx="2379798" cy="158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86ED2343-4562-960F-B066-3CEA81198CB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7" r="7351" b="4534"/>
          <a:stretch/>
        </p:blipFill>
        <p:spPr>
          <a:xfrm>
            <a:off x="4945092" y="4144734"/>
            <a:ext cx="3807395" cy="2138691"/>
          </a:xfrm>
          <a:prstGeom prst="rect">
            <a:avLst/>
          </a:prstGeom>
        </p:spPr>
      </p:pic>
      <p:pic>
        <p:nvPicPr>
          <p:cNvPr id="9" name="Picture 2" descr="IW Akademie - Psychologie, Wirtschaft, Ethik">
            <a:extLst>
              <a:ext uri="{FF2B5EF4-FFF2-40B4-BE49-F238E27FC236}">
                <a16:creationId xmlns:a16="http://schemas.microsoft.com/office/drawing/2014/main" id="{C45714F1-BBAC-B443-4A46-EACE5A368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440" y="3284989"/>
            <a:ext cx="2404410" cy="51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84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0370D2-3608-4666-A988-D7FE1B287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/>
              <a:t>Überblick der Unterrichtsvorhaben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CA9022B-7FF2-4C8A-8145-181D2B64D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217" y="1263316"/>
            <a:ext cx="10965533" cy="4704347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de-DE" sz="2600" b="1" u="sng" dirty="0"/>
              <a:t>9. Klasse</a:t>
            </a:r>
          </a:p>
          <a:p>
            <a:pPr marL="749808" lvl="1" indent="-457200">
              <a:buFont typeface="+mj-lt"/>
              <a:buAutoNum type="arabicPeriod"/>
            </a:pPr>
            <a:r>
              <a:rPr lang="de-DE" dirty="0"/>
              <a:t>Aktien, Bitcoin oder lieber Sneaker? – Risiken und Chancen unterschiedlicher Anlagenformen zur Vermögensbildung </a:t>
            </a:r>
            <a:r>
              <a:rPr lang="de-DE" b="1" i="1" dirty="0">
                <a:solidFill>
                  <a:srgbClr val="FF0000"/>
                </a:solidFill>
              </a:rPr>
              <a:t>[Wirtschaft] </a:t>
            </a:r>
          </a:p>
          <a:p>
            <a:pPr marL="749808" lvl="1" indent="-457200">
              <a:buFont typeface="+mj-lt"/>
              <a:buAutoNum type="arabicPeriod"/>
            </a:pPr>
            <a:r>
              <a:rPr lang="de-DE" dirty="0"/>
              <a:t>Teilnahme an einem projektorientierten Wettbewerb der politischen Bildung (jährlich wechselnde Schwerpunktthemen) </a:t>
            </a:r>
            <a:r>
              <a:rPr lang="de-DE" b="1" i="1" dirty="0">
                <a:solidFill>
                  <a:srgbClr val="00B0F0"/>
                </a:solidFill>
              </a:rPr>
              <a:t>[Politik] </a:t>
            </a:r>
          </a:p>
          <a:p>
            <a:pPr marL="749808" lvl="1" indent="-457200">
              <a:buFont typeface="+mj-lt"/>
              <a:buAutoNum type="arabicPeriod"/>
            </a:pPr>
            <a:r>
              <a:rPr lang="de-DE" dirty="0"/>
              <a:t>Was zeichnet ein erfolgreiches Unternehmen aus? Wir gründen eine Schülerfirma! </a:t>
            </a:r>
            <a:r>
              <a:rPr lang="de-DE" b="1" i="1" dirty="0">
                <a:solidFill>
                  <a:srgbClr val="FF0000"/>
                </a:solidFill>
              </a:rPr>
              <a:t>[Wirtschaft]</a:t>
            </a:r>
            <a:endParaRPr lang="de-DE" dirty="0"/>
          </a:p>
          <a:p>
            <a:pPr marL="749808" lvl="1" indent="-457200">
              <a:buFont typeface="+mj-lt"/>
              <a:buAutoNum type="arabicPeriod"/>
            </a:pPr>
            <a:r>
              <a:rPr lang="de-DE" dirty="0"/>
              <a:t>Sachlich belegt oder manipulativ? Wie man Meinungsumfragen analysiert und zielgerichtet durchführt</a:t>
            </a:r>
          </a:p>
          <a:p>
            <a:pPr marL="0" indent="0" algn="ctr">
              <a:buNone/>
            </a:pPr>
            <a:r>
              <a:rPr lang="de-DE" sz="2600" b="1" u="sng" dirty="0"/>
              <a:t>10. Klasse</a:t>
            </a:r>
          </a:p>
          <a:p>
            <a:pPr marL="475488" lvl="2" indent="0" algn="ctr">
              <a:buNone/>
            </a:pPr>
            <a:r>
              <a:rPr lang="de-DE" sz="1700" i="1" dirty="0"/>
              <a:t>erneute Teilnahme am Planspiel Börse sowie ggf. Weiterführung der Schülerfirmen </a:t>
            </a:r>
            <a:r>
              <a:rPr lang="de-DE" sz="1700" b="1" i="1" dirty="0">
                <a:solidFill>
                  <a:srgbClr val="FF0000"/>
                </a:solidFill>
              </a:rPr>
              <a:t>[Wirtschaft]</a:t>
            </a:r>
            <a:endParaRPr lang="de-DE" sz="1700" i="1" dirty="0"/>
          </a:p>
          <a:p>
            <a:pPr marL="749808" lvl="1" indent="-457200">
              <a:buFont typeface="+mj-lt"/>
              <a:buAutoNum type="arabicPeriod" startAt="5"/>
            </a:pPr>
            <a:r>
              <a:rPr lang="de-DE" dirty="0"/>
              <a:t>Teilnahme an einem projektorientierten Wettbewerb der politischen Bildung (jährlich wechselnde Schwerpunktthemen) </a:t>
            </a:r>
            <a:r>
              <a:rPr lang="de-DE" b="1" i="1" dirty="0">
                <a:solidFill>
                  <a:srgbClr val="00B0F0"/>
                </a:solidFill>
              </a:rPr>
              <a:t>[Politik/</a:t>
            </a:r>
            <a:r>
              <a:rPr lang="de-DE" b="1" i="1" dirty="0">
                <a:solidFill>
                  <a:srgbClr val="FF0000"/>
                </a:solidFill>
              </a:rPr>
              <a:t>Wirtschaft</a:t>
            </a:r>
            <a:r>
              <a:rPr lang="de-DE" b="1" i="1" dirty="0">
                <a:solidFill>
                  <a:srgbClr val="00B0F0"/>
                </a:solidFill>
              </a:rPr>
              <a:t>]</a:t>
            </a:r>
            <a:endParaRPr lang="de-DE" dirty="0"/>
          </a:p>
          <a:p>
            <a:pPr marL="749808" lvl="1" indent="-457200">
              <a:buFont typeface="+mj-lt"/>
              <a:buAutoNum type="arabicPeriod" startAt="5"/>
            </a:pPr>
            <a:r>
              <a:rPr lang="de-DE" dirty="0"/>
              <a:t>Wie entstehen gesellschaftliche und politische Konflikte? Konfliktanalyse und Handlungsstrategien </a:t>
            </a:r>
            <a:r>
              <a:rPr lang="de-DE" b="1" i="1" dirty="0">
                <a:solidFill>
                  <a:srgbClr val="00B0F0"/>
                </a:solidFill>
              </a:rPr>
              <a:t>[Politik]</a:t>
            </a:r>
            <a:endParaRPr lang="de-DE" dirty="0"/>
          </a:p>
          <a:p>
            <a:pPr marL="749808" lvl="1" indent="-457200">
              <a:buFont typeface="+mj-lt"/>
              <a:buAutoNum type="arabicPeriod" startAt="5"/>
            </a:pPr>
            <a:r>
              <a:rPr lang="de-DE" dirty="0"/>
              <a:t>Wie überzeuge ich meine Mitmenschen von meiner Meinung? Analyse und Durchführung politischer Talkshows und Debatten </a:t>
            </a:r>
            <a:r>
              <a:rPr lang="de-DE" b="1" i="1" dirty="0">
                <a:solidFill>
                  <a:srgbClr val="00B0F0"/>
                </a:solidFill>
              </a:rPr>
              <a:t>[Politik]</a:t>
            </a:r>
            <a:endParaRPr lang="de-DE" dirty="0"/>
          </a:p>
          <a:p>
            <a:pPr marL="749808" lvl="1" indent="-457200">
              <a:buFont typeface="+mj-lt"/>
              <a:buAutoNum type="arabicPeriod" startAt="5"/>
            </a:pPr>
            <a:r>
              <a:rPr lang="de-DE" dirty="0"/>
              <a:t>Wie funktioniert Meinungsmache in </a:t>
            </a:r>
            <a:r>
              <a:rPr lang="de-DE" dirty="0" err="1"/>
              <a:t>Social</a:t>
            </a:r>
            <a:r>
              <a:rPr lang="de-DE" dirty="0"/>
              <a:t> Media, Zeitung und Co? Informationsvermittlung in Medien analysieren und projektorientiert reproduzieren </a:t>
            </a:r>
            <a:r>
              <a:rPr lang="de-DE" b="1" i="1" dirty="0">
                <a:solidFill>
                  <a:srgbClr val="00B0F0"/>
                </a:solidFill>
              </a:rPr>
              <a:t>[Politik]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C6A8357-628C-482A-81CF-613AA4816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28.03.2022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747C0C1-2FB2-4287-8BF7-1726B42B4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Fachvorstellung WiPo projektorientiert (Herr Götzinger/Gt: christian.goetzinger@ohg-monheim.eu)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355AD1-9A56-4A8E-A46D-4507ED3F0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F87B2-4333-47DE-852B-1FA9961328CA}" type="slidenum">
              <a:rPr lang="de-DE" smtClean="0"/>
              <a:t>3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54F5DB3-50F3-F351-E1D5-AA94ECE435EE}"/>
              </a:ext>
            </a:extLst>
          </p:cNvPr>
          <p:cNvSpPr txBox="1"/>
          <p:nvPr/>
        </p:nvSpPr>
        <p:spPr>
          <a:xfrm>
            <a:off x="1629677" y="5923475"/>
            <a:ext cx="899360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b="1" i="1" dirty="0"/>
              <a:t>Die Schwerpunkte sowie die Reihenfolge können sich aktualitätsbezogen noch etwas ändern.</a:t>
            </a:r>
          </a:p>
        </p:txBody>
      </p:sp>
    </p:spTree>
    <p:extLst>
      <p:ext uri="{BB962C8B-B14F-4D97-AF65-F5344CB8AC3E}">
        <p14:creationId xmlns:p14="http://schemas.microsoft.com/office/powerpoint/2010/main" val="1492646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CA1FC6F-8FA6-499A-9C23-07D8B129E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28.03.2022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FBA27A2-5567-4078-BD48-91991D1BD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Fachvorstellung WiPo projektorientiert (Herr Götzinger/Gt: christian.goetzinger@ohg-monheim.eu)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7FC383D-B4B4-4D12-9033-A5B4C0E69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F87B2-4333-47DE-852B-1FA9961328CA}" type="slidenum">
              <a:rPr lang="de-DE" smtClean="0"/>
              <a:t>4</a:t>
            </a:fld>
            <a:endParaRPr lang="de-DE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CABD490A-32E3-4156-BEB9-8244F5BDADA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1" t="11376" r="11065" b="11065"/>
          <a:stretch/>
        </p:blipFill>
        <p:spPr>
          <a:xfrm>
            <a:off x="4990848" y="3887714"/>
            <a:ext cx="2210304" cy="2222416"/>
          </a:xfr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F53460AD-3E92-4B6D-BFBA-0D16BF2345BB}"/>
              </a:ext>
            </a:extLst>
          </p:cNvPr>
          <p:cNvSpPr txBox="1"/>
          <p:nvPr/>
        </p:nvSpPr>
        <p:spPr>
          <a:xfrm>
            <a:off x="1933642" y="3307226"/>
            <a:ext cx="8324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i="1" dirty="0">
                <a:solidFill>
                  <a:srgbClr val="FF0000"/>
                </a:solidFill>
              </a:rPr>
              <a:t>QR-Code zum Lehrplan mit allen geplanten Unterrichtsvorhaben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9E93633-92CD-4243-9658-6C49B099B6EE}"/>
              </a:ext>
            </a:extLst>
          </p:cNvPr>
          <p:cNvSpPr txBox="1"/>
          <p:nvPr/>
        </p:nvSpPr>
        <p:spPr>
          <a:xfrm>
            <a:off x="1200524" y="1023061"/>
            <a:ext cx="9790949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400" b="1" dirty="0"/>
              <a:t>Fragen?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de-DE" sz="4400" b="1" dirty="0">
                <a:hlinkClick r:id="rId3"/>
              </a:rPr>
              <a:t>christian.goetzinger@ohg-monheim.eu</a:t>
            </a:r>
            <a:endParaRPr lang="de-DE" sz="4400" b="1" dirty="0"/>
          </a:p>
          <a:p>
            <a:pPr algn="ctr"/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2990347139"/>
      </p:ext>
    </p:extLst>
  </p:cSld>
  <p:clrMapOvr>
    <a:masterClrMapping/>
  </p:clrMapOvr>
</p:sld>
</file>

<file path=ppt/theme/theme1.xml><?xml version="1.0" encoding="utf-8"?>
<a:theme xmlns:a="http://schemas.openxmlformats.org/drawingml/2006/main" name="Rückblick">
  <a:themeElements>
    <a:clrScheme name="Rückblick">
      <a:dk1>
        <a:srgbClr val="000000"/>
      </a:dk1>
      <a:lt1>
        <a:srgbClr val="FFFFFF"/>
      </a:lt1>
      <a:dk2>
        <a:srgbClr val="46464A"/>
      </a:dk2>
      <a:lt2>
        <a:srgbClr val="D1D9E1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Rückblic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ückblic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BAB94BD4-5D6D-4148-AB57-A4CCF1FD4E0C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417</Words>
  <Application>Microsoft Office PowerPoint</Application>
  <PresentationFormat>Breitbild</PresentationFormat>
  <Paragraphs>56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Calibri</vt:lpstr>
      <vt:lpstr>Calibri Light</vt:lpstr>
      <vt:lpstr>Wingdings</vt:lpstr>
      <vt:lpstr>Rückblick</vt:lpstr>
      <vt:lpstr> WiPo (Wirtschaft-Politik) projektorientiert</vt:lpstr>
      <vt:lpstr>UV1: Aktien, Bitcoin oder lieber Sneaker?</vt:lpstr>
      <vt:lpstr>Überblick der Unterrichtsvorhaben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Götzinger</dc:creator>
  <cp:lastModifiedBy>Simon Amberg</cp:lastModifiedBy>
  <cp:revision>7</cp:revision>
  <dcterms:created xsi:type="dcterms:W3CDTF">2022-03-26T15:03:28Z</dcterms:created>
  <dcterms:modified xsi:type="dcterms:W3CDTF">2023-03-20T16:59:36Z</dcterms:modified>
</cp:coreProperties>
</file>