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4"/>
  </p:notesMasterIdLst>
  <p:handoutMasterIdLst>
    <p:handoutMasterId r:id="rId15"/>
  </p:handoutMasterIdLst>
  <p:sldIdLst>
    <p:sldId id="256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75" r:id="rId11"/>
    <p:sldId id="276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86396" autoAdjust="0"/>
  </p:normalViewPr>
  <p:slideViewPr>
    <p:cSldViewPr>
      <p:cViewPr varScale="1">
        <p:scale>
          <a:sx n="118" d="100"/>
          <a:sy n="118" d="100"/>
        </p:scale>
        <p:origin x="-7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9472DD5C-B6A9-4714-908F-0B8F74738B98}" type="datetimeFigureOut">
              <a:rPr lang="en-US" smtClean="0"/>
              <a:pPr/>
              <a:t>3/21/2023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7C1C90DE-A98B-4173-B17E-434F189FC4DB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748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193366E8-8A22-4400-BBA2-8D322280A6E8}" type="datetimeFigureOut">
              <a:rPr lang="en-US" smtClean="0"/>
              <a:pPr/>
              <a:t>3/21/2023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3792D2CF-A01B-4515-8B40-3DC34258267A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188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716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25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759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753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188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22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72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187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64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93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74" y="0"/>
            <a:ext cx="9144000" cy="6858000"/>
            <a:chOff x="-1574" y="0"/>
            <a:chExt cx="914400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>
              <a:duotone>
                <a:schemeClr val="accent1"/>
                <a:srgbClr val="FFFFFF"/>
              </a:duotone>
              <a:lum bright="-10000"/>
            </a:blip>
            <a:stretch>
              <a:fillRect/>
            </a:stretch>
          </p:blipFill>
          <p:spPr>
            <a:xfrm>
              <a:off x="-1574" y="381000"/>
              <a:ext cx="9144000" cy="60936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hape 20"/>
          <p:cNvSpPr>
            <a:spLocks noGrp="1"/>
          </p:cNvSpPr>
          <p:nvPr>
            <p:ph type="title"/>
          </p:nvPr>
        </p:nvSpPr>
        <p:spPr>
          <a:xfrm>
            <a:off x="704850" y="449580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74" y="0"/>
            <a:ext cx="9145574" cy="6858000"/>
            <a:chOff x="-1574" y="0"/>
            <a:chExt cx="9145574" cy="6858000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81000"/>
              <a:ext cx="9144000" cy="6096000"/>
            </a:xfrm>
            <a:prstGeom prst="rect">
              <a:avLst/>
            </a:prstGeom>
            <a:gradFill>
              <a:gsLst>
                <a:gs pos="0">
                  <a:schemeClr val="accent1">
                    <a:tint val="40000"/>
                  </a:schemeClr>
                </a:gs>
                <a:gs pos="100000">
                  <a:schemeClr val="accent1">
                    <a:shade val="75000"/>
                  </a:schemeClr>
                </a:gs>
              </a:gsLst>
              <a:path path="circle">
                <a:fillToRect l="100000" t="100000" r="100000" b="100000"/>
              </a:path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722313" y="4505325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3/21/2023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3/21/2023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3/21/2023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3/21/2023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1"/>
            <a:ext cx="5111750" cy="452596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00201"/>
            <a:ext cx="3008313" cy="4525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3/21/2023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3/21/2023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1506538"/>
            <a:chOff x="0" y="0"/>
            <a:chExt cx="9144000" cy="1506538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11">
              <a:duotone>
                <a:schemeClr val="accent1"/>
                <a:srgbClr val="FFFFFF"/>
              </a:duotone>
            </a:blip>
            <a:srcRect/>
            <a:stretch>
              <a:fillRect/>
            </a:stretch>
          </p:blipFill>
          <p:spPr>
            <a:xfrm>
              <a:off x="0" y="1"/>
              <a:ext cx="9144000" cy="1419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49000">
                  <a:schemeClr val="accent1">
                    <a:tint val="20000"/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0" y="142875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04950"/>
              <a:ext cx="9144000" cy="1588"/>
            </a:xfrm>
            <a:prstGeom prst="line">
              <a:avLst/>
            </a:prstGeom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0D0AA-A564-40E6-BDF9-FE3371FD07B4}" type="datetimeFigureOut">
              <a:rPr lang="en-US" smtClean="0"/>
              <a:pPr/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D2430-FB11-4C87-BF1D-6F488A17F237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kumimoji="0" lang="en-US" sz="40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uLnTx/>
          <a:uFillTx/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spcAft>
          <a:spcPts val="400"/>
        </a:spcAft>
        <a:buFont typeface="Arial"/>
        <a:buChar char="•"/>
        <a:defRPr sz="2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b@ohg.monheim.d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z="2800" kern="1200" noProof="0" dirty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Willkommen</a:t>
            </a:r>
            <a:endParaRPr lang="de-DE" noProof="0" dirty="0"/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z</a:t>
            </a:r>
            <a:r>
              <a: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um Elternabend</a:t>
            </a:r>
            <a:br>
              <a: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de-DE" dirty="0"/>
              <a:t>Thema: </a:t>
            </a:r>
            <a:r>
              <a:rPr lang="de-DE" u="sng" dirty="0"/>
              <a:t>Differenzierte Mittelstufe</a:t>
            </a:r>
            <a:endParaRPr lang="de-DE" u="sng" noProof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ct val="20000"/>
              </a:spcBef>
              <a:spcAft>
                <a:spcPts val="400"/>
              </a:spcAft>
            </a:pPr>
            <a:r>
              <a:rPr lang="de-DE" sz="2800" dirty="0">
                <a:solidFill>
                  <a:prstClr val="black"/>
                </a:solidFill>
                <a:latin typeface="Segoe Condensed"/>
                <a:ea typeface="+mn-ea"/>
                <a:cs typeface="+mn-cs"/>
              </a:rPr>
              <a:t>Gibt es noch</a:t>
            </a:r>
            <a:r>
              <a:rPr lang="de-DE" dirty="0">
                <a:solidFill>
                  <a:schemeClr val="bg1"/>
                </a:solidFill>
              </a:rPr>
              <a:t/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</a:rPr>
              <a:t>FRAGEN AN MICH???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692696"/>
            <a:ext cx="2952328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1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Vielen Dank für das</a:t>
            </a:r>
            <a:r>
              <a:rPr kumimoji="0" lang="de-DE" sz="4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Interesse</a:t>
            </a:r>
            <a:r>
              <a: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!</a:t>
            </a:r>
            <a:br>
              <a: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de-DE" dirty="0">
                <a:sym typeface="Wingdings" panose="05000000000000000000" pitchFamily="2" charset="2"/>
              </a:rPr>
              <a:t></a:t>
            </a:r>
            <a:endParaRPr lang="de-DE" noProof="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764704"/>
            <a:ext cx="5068717" cy="35969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Differenzierte</a:t>
            </a:r>
            <a:r>
              <a:rPr kumimoji="0" lang="de-DE" sz="4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Mittelstufe</a:t>
            </a:r>
            <a:endParaRPr lang="de-DE" noProof="0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u="sng" noProof="0" dirty="0"/>
              <a:t>Organisation:</a:t>
            </a:r>
          </a:p>
          <a:p>
            <a:pPr marL="0" indent="0">
              <a:buNone/>
            </a:pPr>
            <a:r>
              <a:rPr lang="de-DE" dirty="0"/>
              <a:t>Mittelstufenkoordinatorin:</a:t>
            </a:r>
          </a:p>
          <a:p>
            <a:pPr marL="0" indent="0">
              <a:buNone/>
            </a:pPr>
            <a:r>
              <a:rPr lang="de-DE" noProof="0" dirty="0"/>
              <a:t>Ellen Amberg, </a:t>
            </a:r>
            <a:r>
              <a:rPr lang="de-DE" noProof="0" dirty="0" err="1"/>
              <a:t>StD</a:t>
            </a:r>
            <a:r>
              <a:rPr lang="de-DE" noProof="0" dirty="0"/>
              <a:t>‘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noProof="0" dirty="0"/>
              <a:t>Bei Rückfragen wenden Sie sich bitte gerne an mich:		</a:t>
            </a:r>
            <a:endParaRPr lang="de-DE" dirty="0"/>
          </a:p>
          <a:p>
            <a:pPr marL="0" indent="0" algn="ctr">
              <a:buNone/>
            </a:pPr>
            <a:r>
              <a:rPr lang="de-DE" noProof="0" dirty="0">
                <a:solidFill>
                  <a:schemeClr val="tx1">
                    <a:lumMod val="95000"/>
                  </a:schemeClr>
                </a:solidFill>
                <a:hlinkClick r:id="rId3"/>
              </a:rPr>
              <a:t>ab@ohg.monheim.de</a:t>
            </a:r>
            <a:endParaRPr lang="de-DE" noProof="0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buNone/>
            </a:pPr>
            <a:endParaRPr lang="de-DE" noProof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Differenzierte Mittelstufe</a:t>
            </a:r>
            <a:endParaRPr lang="de-DE" noProof="0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noProof="0" dirty="0"/>
              <a:t>Die Differenzierte Mittelstufe</a:t>
            </a:r>
          </a:p>
          <a:p>
            <a:pPr marL="0" indent="0">
              <a:buNone/>
            </a:pPr>
            <a:r>
              <a:rPr lang="de-DE" dirty="0"/>
              <a:t>		= Wahlpflichtbereich (WP) II</a:t>
            </a:r>
          </a:p>
          <a:p>
            <a:pPr marL="0" indent="0">
              <a:buNone/>
            </a:pPr>
            <a:endParaRPr lang="de-DE" noProof="0" dirty="0"/>
          </a:p>
          <a:p>
            <a:pPr marL="0" indent="0" algn="ctr">
              <a:buNone/>
            </a:pPr>
            <a:r>
              <a:rPr lang="de-DE" dirty="0"/>
              <a:t>Information über die Unterrichtsangebote in der </a:t>
            </a:r>
            <a:r>
              <a:rPr lang="de-DE" u="sng" dirty="0"/>
              <a:t>Jahrgangsstufe 9 &amp; 10</a:t>
            </a:r>
            <a:r>
              <a:rPr lang="de-DE" dirty="0"/>
              <a:t> a</a:t>
            </a:r>
            <a:r>
              <a:rPr lang="de-DE" noProof="0" dirty="0"/>
              <a:t>m OHG…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Differenzierte Mittelstufe</a:t>
            </a:r>
            <a:endParaRPr lang="de-DE" noProof="0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noProof="0" dirty="0"/>
              <a:t>ZIELE der Differenzierung:</a:t>
            </a:r>
          </a:p>
          <a:p>
            <a:pPr>
              <a:spcBef>
                <a:spcPts val="600"/>
              </a:spcBef>
              <a:buSzPct val="75000"/>
              <a:buFont typeface="Wingdings" panose="05000000000000000000" pitchFamily="2" charset="2"/>
              <a:buChar char=""/>
            </a:pPr>
            <a:r>
              <a:rPr lang="de-DE" altLang="de-DE" sz="2400" dirty="0">
                <a:cs typeface="Arial" panose="020B0604020202020204" pitchFamily="34" charset="0"/>
              </a:rPr>
              <a:t>Schwerpunktbildung (Interesse / Begabung) im Hinblick auf die </a:t>
            </a:r>
            <a:r>
              <a:rPr lang="de-DE" altLang="de-DE" sz="2400" u="sng" dirty="0">
                <a:cs typeface="Arial" panose="020B0604020202020204" pitchFamily="34" charset="0"/>
              </a:rPr>
              <a:t>drei Aufgabenbereiche der S II</a:t>
            </a:r>
          </a:p>
          <a:p>
            <a:pPr lvl="1">
              <a:buSzPct val="75000"/>
              <a:buNone/>
            </a:pPr>
            <a:r>
              <a:rPr lang="de-DE" altLang="de-DE" dirty="0">
                <a:cs typeface="Arial" panose="020B0604020202020204" pitchFamily="34" charset="0"/>
              </a:rPr>
              <a:t>♦ sprachlich-literarischer Bereich</a:t>
            </a:r>
          </a:p>
          <a:p>
            <a:pPr lvl="1">
              <a:buSzPct val="75000"/>
              <a:buNone/>
            </a:pPr>
            <a:r>
              <a:rPr lang="de-DE" altLang="de-DE" dirty="0">
                <a:cs typeface="Arial" panose="020B0604020202020204" pitchFamily="34" charset="0"/>
              </a:rPr>
              <a:t>	(Französisch, Italienisch, Deutsch projektorientiert)</a:t>
            </a:r>
          </a:p>
          <a:p>
            <a:pPr lvl="1">
              <a:buSzPct val="75000"/>
              <a:buNone/>
            </a:pPr>
            <a:r>
              <a:rPr lang="de-DE" altLang="de-DE" dirty="0">
                <a:cs typeface="Arial" panose="020B0604020202020204" pitchFamily="34" charset="0"/>
              </a:rPr>
              <a:t>♦ gesellschaftswissenschaftlicher Bereich</a:t>
            </a:r>
          </a:p>
          <a:p>
            <a:pPr lvl="1">
              <a:buSzPct val="75000"/>
              <a:buNone/>
            </a:pPr>
            <a:r>
              <a:rPr lang="de-DE" altLang="de-DE" dirty="0">
                <a:cs typeface="Arial" panose="020B0604020202020204" pitchFamily="34" charset="0"/>
              </a:rPr>
              <a:t>	(Erdkunde projektorientiert, </a:t>
            </a:r>
            <a:r>
              <a:rPr lang="de-DE" altLang="de-DE" dirty="0" err="1">
                <a:cs typeface="Arial" panose="020B0604020202020204" pitchFamily="34" charset="0"/>
              </a:rPr>
              <a:t>WiPo</a:t>
            </a:r>
            <a:r>
              <a:rPr lang="de-DE" altLang="de-DE" dirty="0">
                <a:cs typeface="Arial" panose="020B0604020202020204" pitchFamily="34" charset="0"/>
              </a:rPr>
              <a:t> projektorientiert)</a:t>
            </a:r>
          </a:p>
          <a:p>
            <a:pPr lvl="1">
              <a:buSzPct val="75000"/>
              <a:buNone/>
            </a:pPr>
            <a:r>
              <a:rPr lang="de-DE" altLang="de-DE" dirty="0">
                <a:cs typeface="Arial" panose="020B0604020202020204" pitchFamily="34" charset="0"/>
              </a:rPr>
              <a:t>♦ mathematisch-naturwissenschaftlicher Bereich (Informatik, Bio-Chemie)</a:t>
            </a:r>
          </a:p>
          <a:p>
            <a:pPr lvl="1">
              <a:buSzPct val="75000"/>
              <a:buNone/>
            </a:pPr>
            <a:r>
              <a:rPr lang="de-DE" altLang="de-DE" dirty="0">
                <a:cs typeface="Arial" panose="020B0604020202020204" pitchFamily="34" charset="0"/>
              </a:rPr>
              <a:t>♦ NEU: musischer Bereich (Musik projektorientiert)</a:t>
            </a:r>
            <a:endParaRPr lang="de-DE" altLang="de-DE" sz="2400" dirty="0"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SzPct val="75000"/>
              <a:buFont typeface="Wingdings" panose="05000000000000000000" pitchFamily="2" charset="2"/>
              <a:buChar char=""/>
            </a:pPr>
            <a:r>
              <a:rPr lang="de-DE" altLang="de-DE" sz="2400" dirty="0">
                <a:cs typeface="Arial" panose="020B0604020202020204" pitchFamily="34" charset="0"/>
              </a:rPr>
              <a:t>Lernen in fächerübergreifenden Zusammenhängen</a:t>
            </a:r>
          </a:p>
          <a:p>
            <a:pPr marL="0" indent="0">
              <a:buNone/>
            </a:pPr>
            <a:endParaRPr lang="de-DE" noProof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Differenzierte</a:t>
            </a:r>
            <a:r>
              <a:rPr kumimoji="0" lang="de-DE" sz="4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Mittelstufe</a:t>
            </a:r>
            <a:endParaRPr lang="de-DE" noProof="0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altLang="de-DE" b="1" dirty="0">
                <a:cs typeface="Arial" panose="020B0604020202020204" pitchFamily="34" charset="0"/>
              </a:rPr>
              <a:t>… die Bedeutung des Differenzierungsfaches</a:t>
            </a:r>
          </a:p>
          <a:p>
            <a:pPr marL="0" lvl="0" indent="0" defTabSz="449263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"/>
            </a:pPr>
            <a:r>
              <a:rPr lang="de-DE" altLang="de-DE" sz="2400" dirty="0">
                <a:solidFill>
                  <a:prstClr val="white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Leistungsnachweise</a:t>
            </a:r>
          </a:p>
          <a:p>
            <a:pPr marL="0" lvl="0" indent="0" defTabSz="449263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75000"/>
              <a:buNone/>
            </a:pPr>
            <a:endParaRPr lang="de-DE" altLang="de-DE" sz="2400" dirty="0">
              <a:solidFill>
                <a:prstClr val="white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0" lvl="0" indent="0" defTabSz="449263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75000"/>
              <a:buNone/>
            </a:pPr>
            <a:r>
              <a:rPr lang="de-DE" altLang="de-DE" sz="2400" dirty="0">
                <a:solidFill>
                  <a:prstClr val="white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	►  4 Klassenarbeiten pro Jahr   (2 / 2)</a:t>
            </a:r>
          </a:p>
          <a:p>
            <a:pPr marL="0" lvl="0" indent="0" defTabSz="449263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75000"/>
              <a:buNone/>
            </a:pPr>
            <a:r>
              <a:rPr lang="de-DE" altLang="de-DE" sz="2400" dirty="0">
                <a:solidFill>
                  <a:prstClr val="white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	►  versetzungswirksam als Fach der Fächergruppe II    </a:t>
            </a:r>
            <a:br>
              <a:rPr lang="de-DE" altLang="de-DE" sz="2400" dirty="0">
                <a:solidFill>
                  <a:prstClr val="white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</a:br>
            <a:r>
              <a:rPr lang="de-DE" altLang="de-DE" sz="2400" dirty="0">
                <a:solidFill>
                  <a:prstClr val="white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     	(‚Nebenfach‘)</a:t>
            </a:r>
          </a:p>
          <a:p>
            <a:pPr marL="0" lvl="0" indent="0" defTabSz="449263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75000"/>
              <a:buNone/>
            </a:pPr>
            <a:endParaRPr lang="de-DE" altLang="de-DE" sz="2400" dirty="0">
              <a:solidFill>
                <a:prstClr val="white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0" lvl="0" indent="0" defTabSz="449263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"/>
            </a:pPr>
            <a:r>
              <a:rPr lang="de-DE" altLang="de-DE" sz="2400" dirty="0">
                <a:solidFill>
                  <a:prstClr val="white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angelegt als zweijähriges Kursprogramm</a:t>
            </a:r>
          </a:p>
          <a:p>
            <a:pPr marL="0" lvl="0" indent="0" defTabSz="449263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"/>
            </a:pPr>
            <a:r>
              <a:rPr lang="de-DE" altLang="de-DE" sz="2400" dirty="0">
                <a:solidFill>
                  <a:prstClr val="white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durchgehende Belegung verpflichtend!</a:t>
            </a:r>
          </a:p>
          <a:p>
            <a:pPr marL="0" indent="0">
              <a:buNone/>
            </a:pPr>
            <a:endParaRPr lang="de-DE" noProof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Differenzierte Mittelstufe</a:t>
            </a:r>
            <a:endParaRPr lang="de-DE" noProof="0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457200" y="1600201"/>
            <a:ext cx="8579296" cy="44210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altLang="de-DE" b="1" dirty="0">
                <a:cs typeface="Arial" panose="020B0604020202020204" pitchFamily="34" charset="0"/>
              </a:rPr>
              <a:t>Zur Erinnerung…    	…die Sprachenfolge</a:t>
            </a:r>
          </a:p>
          <a:p>
            <a:pPr marL="0" indent="0">
              <a:buNone/>
            </a:pPr>
            <a:r>
              <a:rPr lang="de-DE" altLang="de-DE" sz="1000" b="1" dirty="0">
                <a:cs typeface="Arial" panose="020B0604020202020204" pitchFamily="34" charset="0"/>
              </a:rPr>
              <a:t/>
            </a:r>
            <a:br>
              <a:rPr lang="de-DE" altLang="de-DE" sz="1000" b="1" dirty="0">
                <a:cs typeface="Arial" panose="020B0604020202020204" pitchFamily="34" charset="0"/>
              </a:rPr>
            </a:br>
            <a:r>
              <a:rPr lang="de-DE" altLang="de-DE" b="1" dirty="0">
                <a:cs typeface="Arial" panose="020B0604020202020204" pitchFamily="34" charset="0"/>
              </a:rPr>
              <a:t>   5                7                   9                	EF</a:t>
            </a:r>
          </a:p>
          <a:p>
            <a:pPr marL="0" lvl="0" indent="0" defTabSz="449263" fontAlgn="base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SzPct val="75000"/>
              <a:buNone/>
            </a:pPr>
            <a:r>
              <a:rPr lang="de-DE" altLang="de-DE" sz="1800" dirty="0">
                <a:solidFill>
                  <a:prstClr val="white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															</a:t>
            </a:r>
          </a:p>
          <a:p>
            <a:pPr marL="0" lvl="0" indent="0" defTabSz="449263" fontAlgn="base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SzPct val="75000"/>
              <a:buNone/>
            </a:pPr>
            <a:r>
              <a:rPr lang="de-DE" altLang="de-DE" sz="1800" dirty="0">
                <a:solidFill>
                  <a:prstClr val="white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  ●  </a:t>
            </a:r>
            <a:r>
              <a:rPr lang="de-DE" altLang="de-DE" sz="1800" b="1" dirty="0">
                <a:solidFill>
                  <a:prstClr val="white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Englisch</a:t>
            </a:r>
            <a:r>
              <a:rPr lang="de-DE" altLang="de-DE" sz="1800" dirty="0">
                <a:solidFill>
                  <a:prstClr val="white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	   ►</a:t>
            </a:r>
            <a:r>
              <a:rPr lang="de-DE" altLang="de-DE" sz="1800" b="1" dirty="0">
                <a:solidFill>
                  <a:prstClr val="white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Latein </a:t>
            </a:r>
            <a:r>
              <a:rPr lang="de-DE" altLang="de-DE" sz="1800" dirty="0">
                <a:solidFill>
                  <a:prstClr val="white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	        	►</a:t>
            </a:r>
            <a:r>
              <a:rPr lang="de-DE" altLang="de-DE" sz="1800" b="1" dirty="0">
                <a:solidFill>
                  <a:prstClr val="white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Französisch     </a:t>
            </a:r>
            <a:r>
              <a:rPr lang="de-DE" altLang="de-DE" sz="1800" dirty="0">
                <a:solidFill>
                  <a:prstClr val="white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	 ►</a:t>
            </a:r>
            <a:r>
              <a:rPr lang="de-DE" altLang="de-DE" sz="1800" b="1" dirty="0">
                <a:solidFill>
                  <a:prstClr val="white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Italienisch </a:t>
            </a:r>
            <a:r>
              <a:rPr lang="de-DE" altLang="de-DE" sz="1800" dirty="0">
                <a:solidFill>
                  <a:prstClr val="white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	</a:t>
            </a:r>
          </a:p>
          <a:p>
            <a:pPr marL="0" lvl="0" indent="0" defTabSz="449263" fontAlgn="base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SzPct val="75000"/>
              <a:buNone/>
            </a:pPr>
            <a:r>
              <a:rPr lang="de-DE" altLang="de-DE" sz="1800" dirty="0">
                <a:solidFill>
                  <a:prstClr val="white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				   ►</a:t>
            </a:r>
            <a:r>
              <a:rPr lang="de-DE" altLang="de-DE" sz="1800" b="1" dirty="0">
                <a:solidFill>
                  <a:prstClr val="white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Französisch </a:t>
            </a:r>
            <a:r>
              <a:rPr lang="de-DE" altLang="de-DE" sz="1800" dirty="0">
                <a:solidFill>
                  <a:prstClr val="white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	►</a:t>
            </a:r>
            <a:r>
              <a:rPr lang="de-DE" altLang="de-DE" sz="1800" b="1" dirty="0">
                <a:solidFill>
                  <a:prstClr val="white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Italienisch </a:t>
            </a:r>
            <a:r>
              <a:rPr lang="de-DE" altLang="de-DE" sz="1800" dirty="0">
                <a:solidFill>
                  <a:prstClr val="white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		     </a:t>
            </a:r>
            <a:r>
              <a:rPr lang="de-DE" altLang="de-DE" sz="1600" dirty="0">
                <a:solidFill>
                  <a:prstClr val="white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(neueinsetzend)</a:t>
            </a:r>
          </a:p>
          <a:p>
            <a:pPr marL="0" lvl="0" indent="0" defTabSz="449263" fontAlgn="base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SzPct val="75000"/>
              <a:buNone/>
            </a:pPr>
            <a:r>
              <a:rPr lang="de-DE" altLang="de-DE" sz="1800" b="1" dirty="0">
                <a:solidFill>
                  <a:prstClr val="white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														</a:t>
            </a:r>
            <a:r>
              <a:rPr lang="de-DE" sz="1800" b="1" dirty="0">
                <a:solidFill>
                  <a:prstClr val="white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► Spanisch</a:t>
            </a:r>
            <a:endParaRPr lang="de-DE" altLang="de-DE" sz="1800" b="1" dirty="0">
              <a:solidFill>
                <a:prstClr val="white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0" lvl="0" indent="0" defTabSz="449263" fontAlgn="base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SzPct val="75000"/>
              <a:buNone/>
            </a:pPr>
            <a:r>
              <a:rPr lang="de-DE" altLang="de-DE" sz="1800" dirty="0">
                <a:solidFill>
                  <a:prstClr val="white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									►</a:t>
            </a:r>
            <a:r>
              <a:rPr lang="de-DE" altLang="de-DE" sz="1800" b="1" dirty="0">
                <a:solidFill>
                  <a:prstClr val="white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Bio-Chemie   		     </a:t>
            </a:r>
            <a:r>
              <a:rPr lang="de-DE" altLang="de-DE" sz="1600" dirty="0">
                <a:solidFill>
                  <a:prstClr val="white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(neueinsetzend)</a:t>
            </a:r>
            <a:endParaRPr lang="de-DE" altLang="de-DE" sz="1800" b="1" dirty="0">
              <a:solidFill>
                <a:prstClr val="white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0" lvl="0" indent="0" defTabSz="449263" fontAlgn="base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SzPct val="75000"/>
              <a:buNone/>
            </a:pPr>
            <a:r>
              <a:rPr lang="de-DE" altLang="de-DE" sz="1800" dirty="0">
                <a:solidFill>
                  <a:prstClr val="white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			 		        			►</a:t>
            </a:r>
            <a:r>
              <a:rPr lang="de-DE" altLang="de-DE" sz="1800" b="1" dirty="0">
                <a:solidFill>
                  <a:prstClr val="white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Informatik			</a:t>
            </a:r>
            <a:r>
              <a:rPr lang="de-DE" sz="1800" b="1" dirty="0">
                <a:solidFill>
                  <a:prstClr val="white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endParaRPr lang="de-DE" altLang="de-DE" sz="1800" b="1" dirty="0">
              <a:solidFill>
                <a:prstClr val="white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0" indent="0" defTabSz="449263" fontAlgn="base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SzPct val="75000"/>
              <a:buNone/>
            </a:pPr>
            <a:r>
              <a:rPr lang="de-DE" altLang="de-DE" sz="1800" dirty="0">
                <a:solidFill>
                  <a:prstClr val="white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				 	        			►</a:t>
            </a:r>
            <a:r>
              <a:rPr lang="de-DE" altLang="de-DE" sz="1800" b="1" dirty="0">
                <a:solidFill>
                  <a:prstClr val="white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Deutsch projektorientiert</a:t>
            </a:r>
          </a:p>
          <a:p>
            <a:pPr marL="0" lvl="0" indent="0" defTabSz="449263" fontAlgn="base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SzPct val="75000"/>
              <a:buNone/>
            </a:pPr>
            <a:r>
              <a:rPr lang="de-DE" sz="1800" b="1" noProof="0" dirty="0">
                <a:solidFill>
                  <a:prstClr val="white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								</a:t>
            </a:r>
            <a:r>
              <a:rPr lang="de-DE" sz="1800" b="1" dirty="0">
                <a:solidFill>
                  <a:prstClr val="white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	►Erdkunde projektorientiert</a:t>
            </a:r>
          </a:p>
          <a:p>
            <a:pPr marL="0" lvl="0" indent="0" defTabSz="449263" fontAlgn="base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SzPct val="75000"/>
              <a:buNone/>
            </a:pPr>
            <a:r>
              <a:rPr lang="de-DE" sz="1800" b="1" dirty="0">
                <a:solidFill>
                  <a:prstClr val="white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									►</a:t>
            </a:r>
            <a:r>
              <a:rPr lang="de-DE" sz="1800" b="1" dirty="0" err="1">
                <a:solidFill>
                  <a:prstClr val="white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WiPo</a:t>
            </a:r>
            <a:r>
              <a:rPr lang="de-DE" sz="1800" b="1" dirty="0">
                <a:solidFill>
                  <a:prstClr val="white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projektorientiert</a:t>
            </a:r>
          </a:p>
          <a:p>
            <a:pPr marL="0" lvl="0" indent="0" defTabSz="449263" fontAlgn="base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SzPct val="75000"/>
              <a:buNone/>
            </a:pPr>
            <a:r>
              <a:rPr lang="de-DE" sz="1800" b="1" dirty="0">
                <a:solidFill>
                  <a:prstClr val="white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									►Musik projektorientiert</a:t>
            </a:r>
          </a:p>
          <a:p>
            <a:pPr marL="0" lvl="0" indent="0" algn="ctr" defTabSz="449263" fontAlgn="base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SzPct val="75000"/>
              <a:buNone/>
            </a:pPr>
            <a:endParaRPr lang="de-DE" sz="1800" b="1" dirty="0">
              <a:solidFill>
                <a:prstClr val="white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0" lvl="0" indent="0" algn="ctr" defTabSz="449263" fontAlgn="base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SzPct val="75000"/>
              <a:buNone/>
            </a:pPr>
            <a:r>
              <a:rPr lang="de-DE" sz="1800" b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Es gibt keine Garantie, dass die Kurse aus der </a:t>
            </a:r>
            <a:r>
              <a:rPr lang="de-DE" sz="1800" b="1" dirty="0" err="1">
                <a:solidFill>
                  <a:srgbClr val="FFC000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Jgst</a:t>
            </a:r>
            <a:r>
              <a:rPr lang="de-DE" sz="1800" b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. 9 in der Oberstufe fortgesetzt werden! Dies hängt vom Ausgang der EF-Wahlen ab.</a:t>
            </a:r>
            <a:r>
              <a:rPr lang="de-DE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endParaRPr lang="de-DE" noProof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Differenzierte Mittelstufe</a:t>
            </a:r>
            <a:endParaRPr lang="de-DE" noProof="0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de-DE" altLang="de-DE" b="1" u="sng" dirty="0">
                <a:cs typeface="Arial" panose="020B0604020202020204" pitchFamily="34" charset="0"/>
              </a:rPr>
              <a:t>WP II</a:t>
            </a:r>
            <a:r>
              <a:rPr lang="de-DE" altLang="de-DE" b="1" dirty="0">
                <a:cs typeface="Arial" panose="020B0604020202020204" pitchFamily="34" charset="0"/>
              </a:rPr>
              <a:t>	              			</a:t>
            </a:r>
            <a:r>
              <a:rPr lang="de-DE" altLang="de-DE" b="1" u="sng" dirty="0">
                <a:cs typeface="Arial" panose="020B0604020202020204" pitchFamily="34" charset="0"/>
              </a:rPr>
              <a:t>Das Angebot</a:t>
            </a:r>
            <a:r>
              <a:rPr lang="de-DE" altLang="de-DE" b="1" dirty="0">
                <a:cs typeface="Arial" panose="020B0604020202020204" pitchFamily="34" charset="0"/>
              </a:rPr>
              <a:t>		</a:t>
            </a:r>
            <a:r>
              <a:rPr lang="de-DE" altLang="de-DE" b="1" u="sng" dirty="0">
                <a:cs typeface="Arial" panose="020B0604020202020204" pitchFamily="34" charset="0"/>
              </a:rPr>
              <a:t>Wo-Std.</a:t>
            </a:r>
          </a:p>
          <a:p>
            <a:pPr marL="0" indent="0">
              <a:buNone/>
            </a:pPr>
            <a:endParaRPr lang="de-DE" altLang="de-DE" sz="1300" b="1" dirty="0">
              <a:cs typeface="Arial" panose="020B0604020202020204" pitchFamily="34" charset="0"/>
            </a:endParaRPr>
          </a:p>
          <a:p>
            <a:pPr>
              <a:buSzPct val="75000"/>
              <a:buFont typeface="Wingdings" panose="05000000000000000000" pitchFamily="2" charset="2"/>
              <a:buChar char=""/>
            </a:pPr>
            <a:r>
              <a:rPr lang="de-DE" altLang="de-DE" dirty="0">
                <a:cs typeface="Arial" panose="020B0604020202020204" pitchFamily="34" charset="0"/>
              </a:rPr>
              <a:t>3. Fremdsprache			► Französisch		(2-3 Std.)</a:t>
            </a:r>
          </a:p>
          <a:p>
            <a:pPr marL="0" indent="0">
              <a:buSzPct val="75000"/>
              <a:buNone/>
            </a:pPr>
            <a:r>
              <a:rPr lang="de-DE" altLang="de-DE" dirty="0">
                <a:cs typeface="Arial" panose="020B0604020202020204" pitchFamily="34" charset="0"/>
              </a:rPr>
              <a:t>				► Italienisch		(3 Std.)</a:t>
            </a:r>
          </a:p>
          <a:p>
            <a:pPr marL="0" indent="0">
              <a:buSzPct val="75000"/>
              <a:buNone/>
            </a:pPr>
            <a:endParaRPr lang="de-DE" altLang="de-DE" sz="1200" dirty="0">
              <a:cs typeface="Arial" panose="020B0604020202020204" pitchFamily="34" charset="0"/>
            </a:endParaRPr>
          </a:p>
          <a:p>
            <a:pPr marL="0" indent="0">
              <a:buSzPct val="75000"/>
              <a:buNone/>
            </a:pPr>
            <a:endParaRPr lang="de-DE" altLang="de-DE" sz="1200" dirty="0">
              <a:cs typeface="Arial" panose="020B0604020202020204" pitchFamily="34" charset="0"/>
            </a:endParaRPr>
          </a:p>
          <a:p>
            <a:pPr>
              <a:buSzPct val="75000"/>
              <a:buFont typeface="Wingdings" panose="05000000000000000000" pitchFamily="2" charset="2"/>
              <a:buChar char=""/>
            </a:pPr>
            <a:r>
              <a:rPr lang="de-DE" altLang="de-DE" dirty="0">
                <a:cs typeface="Arial" panose="020B0604020202020204" pitchFamily="34" charset="0"/>
              </a:rPr>
              <a:t>Math./ Nat. 			► Bio-Chemie		(2 Std.)</a:t>
            </a:r>
          </a:p>
          <a:p>
            <a:pPr>
              <a:buSzPct val="75000"/>
              <a:buNone/>
            </a:pPr>
            <a:r>
              <a:rPr lang="de-DE" altLang="de-DE" dirty="0">
                <a:cs typeface="Arial" panose="020B0604020202020204" pitchFamily="34" charset="0"/>
              </a:rPr>
              <a:t>					► Informatik		(2 Std.)</a:t>
            </a:r>
          </a:p>
          <a:p>
            <a:pPr>
              <a:buSzPct val="75000"/>
              <a:buNone/>
            </a:pPr>
            <a:endParaRPr lang="de-DE" altLang="de-DE" sz="1300" dirty="0">
              <a:cs typeface="Arial" panose="020B0604020202020204" pitchFamily="34" charset="0"/>
            </a:endParaRPr>
          </a:p>
          <a:p>
            <a:pPr lvl="0">
              <a:buSzPct val="75000"/>
              <a:buFont typeface="Wingdings" panose="05000000000000000000" pitchFamily="2" charset="2"/>
              <a:buChar char=""/>
            </a:pPr>
            <a:r>
              <a:rPr lang="de-DE" altLang="de-DE" dirty="0">
                <a:cs typeface="Arial" panose="020B0604020202020204" pitchFamily="34" charset="0"/>
              </a:rPr>
              <a:t>Sprachlich-künstlerisch-musisch	► Deutsch projektorientiert 	(2 Std.)</a:t>
            </a:r>
          </a:p>
          <a:p>
            <a:pPr marL="0" lvl="0" indent="0">
              <a:buSzPct val="75000"/>
              <a:buNone/>
            </a:pPr>
            <a:r>
              <a:rPr lang="de-DE" altLang="de-DE" dirty="0">
                <a:cs typeface="Arial" panose="020B0604020202020204" pitchFamily="34" charset="0"/>
              </a:rPr>
              <a:t>				► Musik projektorientiert 	(2 Std.)</a:t>
            </a:r>
          </a:p>
          <a:p>
            <a:pPr marL="0" lvl="0" indent="0">
              <a:buSzPct val="75000"/>
              <a:buNone/>
            </a:pPr>
            <a:endParaRPr lang="de-DE" altLang="de-DE" dirty="0">
              <a:cs typeface="Arial" panose="020B0604020202020204" pitchFamily="34" charset="0"/>
            </a:endParaRPr>
          </a:p>
          <a:p>
            <a:pPr>
              <a:buSzPct val="75000"/>
              <a:buFont typeface="Wingdings" panose="05000000000000000000" pitchFamily="2" charset="2"/>
              <a:buChar char=""/>
            </a:pPr>
            <a:r>
              <a:rPr lang="de-DE" altLang="de-DE" sz="2700" dirty="0">
                <a:solidFill>
                  <a:prstClr val="white"/>
                </a:solidFill>
                <a:cs typeface="Arial" panose="020B0604020202020204" pitchFamily="34" charset="0"/>
              </a:rPr>
              <a:t>Gesellschaftswissenschaft</a:t>
            </a:r>
            <a:r>
              <a:rPr lang="de-DE" altLang="de-DE" dirty="0">
                <a:cs typeface="Arial" panose="020B0604020202020204" pitchFamily="34" charset="0"/>
              </a:rPr>
              <a:t>		► Erdkunde projektorientiert	(2 Std.)</a:t>
            </a:r>
          </a:p>
          <a:p>
            <a:pPr marL="0" indent="0">
              <a:buSzPct val="75000"/>
              <a:buNone/>
            </a:pPr>
            <a:r>
              <a:rPr lang="de-DE" altLang="de-DE" dirty="0">
                <a:cs typeface="Arial" panose="020B0604020202020204" pitchFamily="34" charset="0"/>
              </a:rPr>
              <a:t>				► </a:t>
            </a:r>
            <a:r>
              <a:rPr lang="de-DE" altLang="de-DE" dirty="0" err="1">
                <a:cs typeface="Arial" panose="020B0604020202020204" pitchFamily="34" charset="0"/>
              </a:rPr>
              <a:t>WiPo</a:t>
            </a:r>
            <a:r>
              <a:rPr lang="de-DE" altLang="de-DE" dirty="0">
                <a:cs typeface="Arial" panose="020B0604020202020204" pitchFamily="34" charset="0"/>
              </a:rPr>
              <a:t> projektorientiert	(2 Std.)</a:t>
            </a:r>
          </a:p>
          <a:p>
            <a:pPr algn="ctr">
              <a:buSzPct val="75000"/>
              <a:buNone/>
            </a:pPr>
            <a:r>
              <a:rPr lang="de-DE" altLang="de-DE" dirty="0">
                <a:cs typeface="Arial" panose="020B0604020202020204" pitchFamily="34" charset="0"/>
              </a:rPr>
              <a:t>	</a:t>
            </a:r>
          </a:p>
          <a:p>
            <a:pPr algn="ctr">
              <a:buSzPct val="75000"/>
              <a:buNone/>
            </a:pPr>
            <a:r>
              <a:rPr lang="de-DE" altLang="de-DE" dirty="0">
                <a:cs typeface="Arial" panose="020B0604020202020204" pitchFamily="34" charset="0"/>
              </a:rPr>
              <a:t>WICHTIG: </a:t>
            </a:r>
            <a:r>
              <a:rPr lang="de-DE" altLang="de-DE" dirty="0">
                <a:solidFill>
                  <a:srgbClr val="FFC000"/>
                </a:solidFill>
                <a:cs typeface="Arial" panose="020B0604020202020204" pitchFamily="34" charset="0"/>
              </a:rPr>
              <a:t>Der Französisch-Kurs wird mit </a:t>
            </a:r>
            <a:r>
              <a:rPr lang="de-DE" altLang="de-DE" u="sng" dirty="0">
                <a:solidFill>
                  <a:srgbClr val="FFC000"/>
                </a:solidFill>
                <a:cs typeface="Arial" panose="020B0604020202020204" pitchFamily="34" charset="0"/>
              </a:rPr>
              <a:t>mindestens 10 TeilnehmerInnen,</a:t>
            </a:r>
          </a:p>
          <a:p>
            <a:pPr algn="ctr">
              <a:buSzPct val="75000"/>
              <a:buNone/>
            </a:pPr>
            <a:r>
              <a:rPr lang="de-DE" altLang="de-DE" dirty="0">
                <a:solidFill>
                  <a:srgbClr val="FFC000"/>
                </a:solidFill>
                <a:cs typeface="Arial" panose="020B0604020202020204" pitchFamily="34" charset="0"/>
              </a:rPr>
              <a:t>der Italienisch-Kurs mit </a:t>
            </a:r>
            <a:r>
              <a:rPr lang="de-DE" altLang="de-DE" u="sng" dirty="0">
                <a:solidFill>
                  <a:srgbClr val="FFC000"/>
                </a:solidFill>
                <a:cs typeface="Arial" panose="020B0604020202020204" pitchFamily="34" charset="0"/>
              </a:rPr>
              <a:t>mindestens 20 TeilnehmerInnen</a:t>
            </a:r>
            <a:r>
              <a:rPr lang="de-DE" altLang="de-DE" dirty="0">
                <a:solidFill>
                  <a:srgbClr val="FFC000"/>
                </a:solidFill>
                <a:cs typeface="Arial" panose="020B0604020202020204" pitchFamily="34" charset="0"/>
              </a:rPr>
              <a:t>, alle</a:t>
            </a:r>
          </a:p>
          <a:p>
            <a:pPr algn="ctr">
              <a:buSzPct val="75000"/>
              <a:buNone/>
            </a:pPr>
            <a:r>
              <a:rPr lang="de-DE" altLang="de-DE" dirty="0">
                <a:solidFill>
                  <a:srgbClr val="FFC000"/>
                </a:solidFill>
                <a:cs typeface="Arial" panose="020B0604020202020204" pitchFamily="34" charset="0"/>
              </a:rPr>
              <a:t>		 anderen Kurse mit </a:t>
            </a:r>
            <a:r>
              <a:rPr lang="de-DE" altLang="de-DE" u="sng" dirty="0">
                <a:solidFill>
                  <a:srgbClr val="FFC000"/>
                </a:solidFill>
                <a:cs typeface="Arial" panose="020B0604020202020204" pitchFamily="34" charset="0"/>
              </a:rPr>
              <a:t>mindestens 22 </a:t>
            </a:r>
            <a:r>
              <a:rPr lang="de-DE" altLang="de-DE" dirty="0">
                <a:solidFill>
                  <a:srgbClr val="FFC000"/>
                </a:solidFill>
                <a:cs typeface="Arial" panose="020B0604020202020204" pitchFamily="34" charset="0"/>
              </a:rPr>
              <a:t>TeilnehmerInnen eingerichtet!</a:t>
            </a:r>
            <a:r>
              <a:rPr lang="de-DE" altLang="de-DE" dirty="0">
                <a:cs typeface="Arial" panose="020B0604020202020204" pitchFamily="34" charset="0"/>
              </a:rPr>
              <a:t>	</a:t>
            </a:r>
          </a:p>
          <a:p>
            <a:pPr algn="ctr">
              <a:buSzPct val="75000"/>
              <a:buNone/>
            </a:pPr>
            <a:r>
              <a:rPr lang="de-DE" altLang="de-DE" dirty="0">
                <a:cs typeface="Arial" panose="020B0604020202020204" pitchFamily="34" charset="0"/>
              </a:rPr>
              <a:t>Es wird im Rahmen einer Fächervielfalt maximal ein Kurs pro Fach eingerichtet – außer in Informatik (bis zu zwei Kurse). </a:t>
            </a:r>
            <a:r>
              <a:rPr lang="de-DE" altLang="de-DE" u="sng" dirty="0">
                <a:cs typeface="Arial" panose="020B0604020202020204" pitchFamily="34" charset="0"/>
              </a:rPr>
              <a:t>Die Teilnehmerzahl in allen Kursen ist begrenzt.</a:t>
            </a:r>
          </a:p>
          <a:p>
            <a:pPr marL="0" indent="0">
              <a:buNone/>
            </a:pPr>
            <a:endParaRPr lang="de-DE" noProof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Differenzierte Mittelstufe</a:t>
            </a:r>
            <a:endParaRPr lang="de-DE" noProof="0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altLang="de-DE" b="1" dirty="0">
                <a:cs typeface="Arial" panose="020B0604020202020204" pitchFamily="34" charset="0"/>
              </a:rPr>
              <a:t>WP II  </a:t>
            </a:r>
            <a:br>
              <a:rPr lang="de-DE" altLang="de-DE" b="1" dirty="0">
                <a:cs typeface="Arial" panose="020B0604020202020204" pitchFamily="34" charset="0"/>
              </a:rPr>
            </a:br>
            <a:r>
              <a:rPr lang="de-DE" altLang="de-DE" b="1" dirty="0">
                <a:cs typeface="Arial" panose="020B0604020202020204" pitchFamily="34" charset="0"/>
              </a:rPr>
              <a:t>                       … Wahl und Termin</a:t>
            </a:r>
          </a:p>
          <a:p>
            <a:pPr marL="0" lvl="0" indent="0" defTabSz="449263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SzPct val="75000"/>
              <a:buNone/>
            </a:pPr>
            <a:endParaRPr lang="de-DE" altLang="de-DE" sz="1000" dirty="0">
              <a:solidFill>
                <a:prstClr val="white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0" lvl="0" indent="0" algn="ctr" defTabSz="449263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SzPct val="75000"/>
              <a:buNone/>
            </a:pPr>
            <a:r>
              <a:rPr lang="de-DE" altLang="de-DE" sz="2400" u="sng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Einrichtung der Kurse hängt vom Ergebnis der    </a:t>
            </a:r>
            <a:br>
              <a:rPr lang="de-DE" altLang="de-DE" sz="2400" u="sng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</a:br>
            <a:r>
              <a:rPr lang="de-DE" altLang="de-DE" sz="2400" u="sng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Wahlen ab!!!</a:t>
            </a:r>
          </a:p>
          <a:p>
            <a:pPr marL="0" lvl="0" indent="0" defTabSz="449263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SzPct val="75000"/>
              <a:buNone/>
            </a:pPr>
            <a:endParaRPr lang="de-DE" altLang="de-DE" sz="2400" dirty="0">
              <a:solidFill>
                <a:prstClr val="white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0" lvl="0" indent="0" defTabSz="449263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SzPct val="75000"/>
              <a:buNone/>
            </a:pPr>
            <a:r>
              <a:rPr lang="de-DE" altLang="de-DE" sz="2400" dirty="0">
                <a:solidFill>
                  <a:prstClr val="white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	►   </a:t>
            </a:r>
            <a:r>
              <a:rPr lang="de-DE" altLang="de-DE" sz="2400" dirty="0" err="1">
                <a:solidFill>
                  <a:prstClr val="white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Erstwahl</a:t>
            </a:r>
            <a:r>
              <a:rPr lang="de-DE" altLang="de-DE" sz="2400" dirty="0">
                <a:solidFill>
                  <a:prstClr val="white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(1) + Ersatzwahl (2) + Ersatzwahl (3)</a:t>
            </a:r>
          </a:p>
          <a:p>
            <a:pPr marL="0" lvl="0" indent="0" defTabSz="449263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SzPct val="75000"/>
              <a:buNone/>
            </a:pPr>
            <a:r>
              <a:rPr lang="de-DE" altLang="de-DE" sz="2400" dirty="0">
                <a:solidFill>
                  <a:prstClr val="white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		Nur </a:t>
            </a:r>
            <a:r>
              <a:rPr lang="de-DE" altLang="de-DE" sz="2400" u="sng" dirty="0">
                <a:solidFill>
                  <a:prstClr val="white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vollständig</a:t>
            </a:r>
            <a:r>
              <a:rPr lang="de-DE" altLang="de-DE" sz="2400" dirty="0">
                <a:solidFill>
                  <a:prstClr val="white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ausgefüllte Wahlzettel sind gültig!</a:t>
            </a:r>
          </a:p>
          <a:p>
            <a:pPr marL="0" lvl="0" indent="0" defTabSz="449263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SzPct val="75000"/>
              <a:buNone/>
            </a:pPr>
            <a:endParaRPr lang="de-DE" altLang="de-DE" sz="2400" dirty="0">
              <a:solidFill>
                <a:prstClr val="white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0" lvl="0" indent="0" defTabSz="449263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SzPct val="75000"/>
              <a:buNone/>
            </a:pPr>
            <a:r>
              <a:rPr lang="de-DE" altLang="de-DE" sz="2400" dirty="0">
                <a:solidFill>
                  <a:prstClr val="white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	☻  </a:t>
            </a:r>
            <a:r>
              <a:rPr lang="de-DE" altLang="de-DE" sz="24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Abgabe der Wahlbögen bitte (spätestens) bis</a:t>
            </a:r>
          </a:p>
          <a:p>
            <a:pPr marL="0" lvl="0" indent="0" defTabSz="449263" fontAlgn="base">
              <a:lnSpc>
                <a:spcPct val="80000"/>
              </a:lnSpc>
              <a:spcBef>
                <a:spcPts val="900"/>
              </a:spcBef>
              <a:spcAft>
                <a:spcPct val="0"/>
              </a:spcAft>
              <a:buSzPct val="75000"/>
              <a:buNone/>
            </a:pPr>
            <a:r>
              <a:rPr lang="de-DE" altLang="de-DE" sz="24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		              Freitag, </a:t>
            </a:r>
            <a:r>
              <a:rPr lang="de-DE" altLang="de-DE" sz="36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24. März 2023</a:t>
            </a:r>
          </a:p>
          <a:p>
            <a:pPr marL="0" lvl="0" indent="0" defTabSz="449263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SzPct val="75000"/>
              <a:buNone/>
            </a:pPr>
            <a:r>
              <a:rPr lang="de-DE" altLang="de-DE" sz="24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           an die Klassenlehrerin/ den Klassenlehrer!!!</a:t>
            </a:r>
          </a:p>
          <a:p>
            <a:pPr marL="0" indent="0">
              <a:buNone/>
            </a:pPr>
            <a:endParaRPr lang="de-DE" noProof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11560" y="2708920"/>
            <a:ext cx="7988424" cy="3168352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marL="342900" lvl="0" indent="-342900" algn="l">
              <a:spcBef>
                <a:spcPts val="0"/>
              </a:spcBef>
            </a:pPr>
            <a:r>
              <a:rPr lang="de-DE" altLang="de-DE" sz="2400" dirty="0">
                <a:solidFill>
                  <a:prstClr val="white"/>
                </a:solidFill>
                <a:latin typeface="Segoe Condensed"/>
                <a:ea typeface="+mn-ea"/>
                <a:cs typeface="Arial" panose="020B0604020202020204" pitchFamily="34" charset="0"/>
              </a:rPr>
              <a:t>	</a:t>
            </a:r>
            <a:r>
              <a:rPr lang="de-DE" altLang="de-DE" sz="2400" dirty="0">
                <a:solidFill>
                  <a:prstClr val="black"/>
                </a:solidFill>
                <a:latin typeface="Segoe Condensed"/>
                <a:cs typeface="Arial" panose="020B0604020202020204" pitchFamily="34" charset="0"/>
              </a:rPr>
              <a:t>Italienisch: 				Frau Schmidt</a:t>
            </a:r>
            <a:r>
              <a:rPr lang="de-DE" altLang="de-DE" sz="2400" dirty="0">
                <a:solidFill>
                  <a:prstClr val="white"/>
                </a:solidFill>
                <a:latin typeface="Segoe Condensed"/>
                <a:ea typeface="+mn-ea"/>
                <a:cs typeface="Arial" panose="020B0604020202020204" pitchFamily="34" charset="0"/>
              </a:rPr>
              <a:t/>
            </a:r>
            <a:br>
              <a:rPr lang="de-DE" altLang="de-DE" sz="2400" dirty="0">
                <a:solidFill>
                  <a:prstClr val="white"/>
                </a:solidFill>
                <a:latin typeface="Segoe Condensed"/>
                <a:ea typeface="+mn-ea"/>
                <a:cs typeface="Arial" panose="020B0604020202020204" pitchFamily="34" charset="0"/>
              </a:rPr>
            </a:br>
            <a:r>
              <a:rPr lang="de-DE" altLang="de-DE" sz="2400" dirty="0">
                <a:solidFill>
                  <a:schemeClr val="bg1"/>
                </a:solidFill>
                <a:latin typeface="Segoe Condensed"/>
                <a:cs typeface="Arial" panose="020B0604020202020204" pitchFamily="34" charset="0"/>
              </a:rPr>
              <a:t>Französisch:</a:t>
            </a:r>
            <a:r>
              <a:rPr lang="de-DE" altLang="de-DE" sz="1000" dirty="0">
                <a:solidFill>
                  <a:schemeClr val="bg1"/>
                </a:solidFill>
                <a:latin typeface="Segoe Condensed"/>
                <a:cs typeface="Arial" panose="020B0604020202020204" pitchFamily="34" charset="0"/>
              </a:rPr>
              <a:t> 		</a:t>
            </a:r>
            <a:r>
              <a:rPr lang="de-DE" altLang="de-DE" sz="2400" dirty="0">
                <a:solidFill>
                  <a:schemeClr val="bg1"/>
                </a:solidFill>
                <a:latin typeface="Segoe Condensed"/>
                <a:cs typeface="Arial" panose="020B0604020202020204" pitchFamily="34" charset="0"/>
              </a:rPr>
              <a:t>	Frau Beckmann</a:t>
            </a:r>
            <a:br>
              <a:rPr lang="de-DE" altLang="de-DE" sz="2400" dirty="0">
                <a:solidFill>
                  <a:schemeClr val="bg1"/>
                </a:solidFill>
                <a:latin typeface="Segoe Condensed"/>
                <a:cs typeface="Arial" panose="020B0604020202020204" pitchFamily="34" charset="0"/>
              </a:rPr>
            </a:br>
            <a:r>
              <a:rPr lang="de-DE" altLang="de-DE" sz="2400" dirty="0">
                <a:solidFill>
                  <a:prstClr val="black"/>
                </a:solidFill>
                <a:latin typeface="Segoe Condensed"/>
                <a:cs typeface="Arial" panose="020B0604020202020204" pitchFamily="34" charset="0"/>
              </a:rPr>
              <a:t>Deutsch projektorientiert:		Herr Schütz</a:t>
            </a:r>
            <a:br>
              <a:rPr lang="de-DE" altLang="de-DE" sz="2400" dirty="0">
                <a:solidFill>
                  <a:prstClr val="black"/>
                </a:solidFill>
                <a:latin typeface="Segoe Condensed"/>
                <a:cs typeface="Arial" panose="020B0604020202020204" pitchFamily="34" charset="0"/>
              </a:rPr>
            </a:br>
            <a:r>
              <a:rPr lang="de-DE" altLang="de-DE" sz="2400" dirty="0">
                <a:solidFill>
                  <a:prstClr val="black"/>
                </a:solidFill>
                <a:latin typeface="Segoe Condensed"/>
                <a:cs typeface="Arial" panose="020B0604020202020204" pitchFamily="34" charset="0"/>
              </a:rPr>
              <a:t>Musik projektorientiert:		Frau Hüskens</a:t>
            </a:r>
            <a:r>
              <a:rPr lang="de-DE" altLang="de-DE" sz="2400" dirty="0">
                <a:solidFill>
                  <a:prstClr val="white"/>
                </a:solidFill>
                <a:latin typeface="Segoe Condensed"/>
                <a:ea typeface="+mn-ea"/>
                <a:cs typeface="Arial" panose="020B0604020202020204" pitchFamily="34" charset="0"/>
              </a:rPr>
              <a:t/>
            </a:r>
            <a:br>
              <a:rPr lang="de-DE" altLang="de-DE" sz="2400" dirty="0">
                <a:solidFill>
                  <a:prstClr val="white"/>
                </a:solidFill>
                <a:latin typeface="Segoe Condensed"/>
                <a:ea typeface="+mn-ea"/>
                <a:cs typeface="Arial" panose="020B0604020202020204" pitchFamily="34" charset="0"/>
              </a:rPr>
            </a:br>
            <a:r>
              <a:rPr lang="de-DE" altLang="de-DE" sz="2400" dirty="0">
                <a:solidFill>
                  <a:schemeClr val="bg1"/>
                </a:solidFill>
                <a:latin typeface="Segoe Condensed"/>
                <a:cs typeface="Arial" panose="020B0604020202020204" pitchFamily="34" charset="0"/>
              </a:rPr>
              <a:t>Informatik:				Herr </a:t>
            </a:r>
            <a:r>
              <a:rPr lang="de-DE" altLang="de-DE" sz="2400" dirty="0" err="1">
                <a:solidFill>
                  <a:schemeClr val="bg1"/>
                </a:solidFill>
                <a:latin typeface="Segoe Condensed"/>
                <a:cs typeface="Arial" panose="020B0604020202020204" pitchFamily="34" charset="0"/>
              </a:rPr>
              <a:t>Sanhaji</a:t>
            </a:r>
            <a:r>
              <a:rPr lang="de-DE" altLang="de-DE" sz="2400" dirty="0">
                <a:solidFill>
                  <a:schemeClr val="bg1"/>
                </a:solidFill>
                <a:latin typeface="Segoe Condensed"/>
                <a:ea typeface="+mn-ea"/>
                <a:cs typeface="Arial" panose="020B0604020202020204" pitchFamily="34" charset="0"/>
              </a:rPr>
              <a:t/>
            </a:r>
            <a:br>
              <a:rPr lang="de-DE" altLang="de-DE" sz="2400" dirty="0">
                <a:solidFill>
                  <a:schemeClr val="bg1"/>
                </a:solidFill>
                <a:latin typeface="Segoe Condensed"/>
                <a:ea typeface="+mn-ea"/>
                <a:cs typeface="Arial" panose="020B0604020202020204" pitchFamily="34" charset="0"/>
              </a:rPr>
            </a:br>
            <a:r>
              <a:rPr lang="de-DE" altLang="de-DE" sz="2400" dirty="0">
                <a:solidFill>
                  <a:schemeClr val="bg1"/>
                </a:solidFill>
                <a:latin typeface="Segoe Condensed"/>
                <a:cs typeface="Arial" panose="020B0604020202020204" pitchFamily="34" charset="0"/>
              </a:rPr>
              <a:t>Erdkunde projektorientiert: 	Frau Werner</a:t>
            </a:r>
            <a:r>
              <a:rPr lang="de-DE" altLang="de-DE" sz="2400" dirty="0">
                <a:solidFill>
                  <a:prstClr val="white"/>
                </a:solidFill>
                <a:latin typeface="Segoe Condensed"/>
                <a:ea typeface="+mn-ea"/>
                <a:cs typeface="Arial" panose="020B0604020202020204" pitchFamily="34" charset="0"/>
              </a:rPr>
              <a:t/>
            </a:r>
            <a:br>
              <a:rPr lang="de-DE" altLang="de-DE" sz="2400" dirty="0">
                <a:solidFill>
                  <a:prstClr val="white"/>
                </a:solidFill>
                <a:latin typeface="Segoe Condensed"/>
                <a:ea typeface="+mn-ea"/>
                <a:cs typeface="Arial" panose="020B0604020202020204" pitchFamily="34" charset="0"/>
              </a:rPr>
            </a:br>
            <a:r>
              <a:rPr lang="de-DE" altLang="de-DE" sz="2400" dirty="0" err="1">
                <a:solidFill>
                  <a:schemeClr val="bg1"/>
                </a:solidFill>
                <a:latin typeface="Segoe Condensed"/>
                <a:cs typeface="Arial" panose="020B0604020202020204" pitchFamily="34" charset="0"/>
              </a:rPr>
              <a:t>WiPo</a:t>
            </a:r>
            <a:r>
              <a:rPr lang="de-DE" altLang="de-DE" sz="2400" dirty="0">
                <a:solidFill>
                  <a:schemeClr val="bg1"/>
                </a:solidFill>
                <a:latin typeface="Segoe Condensed"/>
                <a:cs typeface="Arial" panose="020B0604020202020204" pitchFamily="34" charset="0"/>
              </a:rPr>
              <a:t> projektorientiert:		Herr </a:t>
            </a:r>
            <a:r>
              <a:rPr lang="de-DE" altLang="de-DE" sz="2400" dirty="0" err="1">
                <a:solidFill>
                  <a:schemeClr val="bg1"/>
                </a:solidFill>
                <a:latin typeface="Segoe Condensed"/>
                <a:cs typeface="Arial" panose="020B0604020202020204" pitchFamily="34" charset="0"/>
              </a:rPr>
              <a:t>Götzinger</a:t>
            </a:r>
            <a:r>
              <a:rPr lang="de-DE" altLang="de-DE" sz="2400" dirty="0">
                <a:solidFill>
                  <a:schemeClr val="bg1"/>
                </a:solidFill>
                <a:latin typeface="Segoe Condensed"/>
                <a:cs typeface="Arial" panose="020B0604020202020204" pitchFamily="34" charset="0"/>
              </a:rPr>
              <a:t/>
            </a:r>
            <a:br>
              <a:rPr lang="de-DE" altLang="de-DE" sz="2400" dirty="0">
                <a:solidFill>
                  <a:schemeClr val="bg1"/>
                </a:solidFill>
                <a:latin typeface="Segoe Condensed"/>
                <a:cs typeface="Arial" panose="020B0604020202020204" pitchFamily="34" charset="0"/>
              </a:rPr>
            </a:br>
            <a:r>
              <a:rPr lang="de-DE" altLang="de-DE" sz="2400" dirty="0">
                <a:solidFill>
                  <a:schemeClr val="bg1"/>
                </a:solidFill>
                <a:latin typeface="Segoe Condensed"/>
                <a:cs typeface="Arial" panose="020B0604020202020204" pitchFamily="34" charset="0"/>
              </a:rPr>
              <a:t>Bio-Chemie:			Frau Lücke</a:t>
            </a:r>
            <a:r>
              <a:rPr lang="de-DE" altLang="de-DE" sz="2400" dirty="0">
                <a:solidFill>
                  <a:prstClr val="white"/>
                </a:solidFill>
                <a:latin typeface="Segoe Condensed"/>
                <a:ea typeface="+mn-ea"/>
                <a:cs typeface="Arial" panose="020B0604020202020204" pitchFamily="34" charset="0"/>
              </a:rPr>
              <a:t/>
            </a:r>
            <a:br>
              <a:rPr lang="de-DE" altLang="de-DE" sz="2400" dirty="0">
                <a:solidFill>
                  <a:prstClr val="white"/>
                </a:solidFill>
                <a:latin typeface="Segoe Condensed"/>
                <a:ea typeface="+mn-ea"/>
                <a:cs typeface="Arial" panose="020B0604020202020204" pitchFamily="34" charset="0"/>
              </a:rPr>
            </a:br>
            <a:r>
              <a:rPr lang="de-DE" altLang="de-DE" sz="2400" u="sng" dirty="0">
                <a:solidFill>
                  <a:srgbClr val="C00000"/>
                </a:solidFill>
                <a:latin typeface="Segoe Condensed"/>
                <a:ea typeface="+mn-ea"/>
                <a:cs typeface="Arial" panose="020B0604020202020204" pitchFamily="34" charset="0"/>
              </a:rPr>
              <a:t>Bitte stellen Sie Fragen direkt an den jeweiligen Fachlehrer!</a:t>
            </a:r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899592" y="764704"/>
            <a:ext cx="7772400" cy="1500187"/>
          </a:xfrm>
        </p:spPr>
        <p:txBody>
          <a:bodyPr>
            <a:normAutofit/>
          </a:bodyPr>
          <a:lstStyle/>
          <a:p>
            <a:r>
              <a:rPr lang="de-DE" sz="4000" i="1" noProof="0" dirty="0"/>
              <a:t>Nun stellen sich die einzelnen Differenzierungsfächer vor…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schoolpresentation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21873A"/>
      </a:hlink>
      <a:folHlink>
        <a:srgbClr val="717E00"/>
      </a:folHlink>
    </a:clrScheme>
    <a:fontScheme name="School Presentation">
      <a:majorFont>
        <a:latin typeface="Bookman Old Style"/>
        <a:ea typeface=""/>
        <a:cs typeface=""/>
      </a:majorFont>
      <a:minorFont>
        <a:latin typeface="Segoe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39BEFED-4BA4-439A-A020-2BD037B2136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Präsentation Beginn des neuen Schuljahres</Template>
  <TotalTime>0</TotalTime>
  <Words>102</Words>
  <Application>Microsoft Office PowerPoint</Application>
  <PresentationFormat>Bildschirmpräsentation (4:3)</PresentationFormat>
  <Paragraphs>93</Paragraphs>
  <Slides>11</Slides>
  <Notes>10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schoolpresentation</vt:lpstr>
      <vt:lpstr>zum Elternabend Thema: Differenzierte Mittelstufe</vt:lpstr>
      <vt:lpstr>Differenzierte Mittelstufe</vt:lpstr>
      <vt:lpstr>Differenzierte Mittelstufe</vt:lpstr>
      <vt:lpstr>Differenzierte Mittelstufe</vt:lpstr>
      <vt:lpstr>Differenzierte Mittelstufe</vt:lpstr>
      <vt:lpstr>Differenzierte Mittelstufe</vt:lpstr>
      <vt:lpstr>Differenzierte Mittelstufe</vt:lpstr>
      <vt:lpstr>Differenzierte Mittelstufe</vt:lpstr>
      <vt:lpstr> Italienisch:     Frau Schmidt Französisch:    Frau Beckmann Deutsch projektorientiert:  Herr Schütz Musik projektorientiert:  Frau Hüskens Informatik:    Herr Sanhaji Erdkunde projektorientiert:  Frau Werner WiPo projektorientiert:  Herr Götzinger Bio-Chemie:   Frau Lücke Bitte stellen Sie Fragen direkt an den jeweiligen Fachlehrer!</vt:lpstr>
      <vt:lpstr>Gibt es noch FRAGEN AN MICH???</vt:lpstr>
      <vt:lpstr>Vielen Dank für das Interesse! 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2017-03-05T15:51:52Z</dcterms:created>
  <dcterms:modified xsi:type="dcterms:W3CDTF">2023-03-21T12:05:06Z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TC101659619990</vt:lpwstr>
  </property>
</Properties>
</file>